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00" autoAdjust="0"/>
    <p:restoredTop sz="85567" autoAdjust="0"/>
  </p:normalViewPr>
  <p:slideViewPr>
    <p:cSldViewPr snapToGrid="0">
      <p:cViewPr varScale="1">
        <p:scale>
          <a:sx n="62" d="100"/>
          <a:sy n="62" d="100"/>
        </p:scale>
        <p:origin x="-816"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48C264-254A-48F4-BE6B-A355A393E6BD}" type="datetimeFigureOut">
              <a:rPr lang="en-US" smtClean="0"/>
              <a:pPr/>
              <a:t>10/31/2020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27459-F20D-4091-B352-630EF96B134C}" type="slidenum">
              <a:rPr lang="en-US" smtClean="0"/>
              <a:pPr/>
              <a:t>‹#›</a:t>
            </a:fld>
            <a:endParaRPr lang="en-US" dirty="0"/>
          </a:p>
        </p:txBody>
      </p:sp>
    </p:spTree>
    <p:extLst>
      <p:ext uri="{BB962C8B-B14F-4D97-AF65-F5344CB8AC3E}">
        <p14:creationId xmlns="" xmlns:p14="http://schemas.microsoft.com/office/powerpoint/2010/main" val="417343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Hello, in this presentation, I will be focusing on Mrs. Snyder’s health care. This presentation will be based on the patient’s health condition, the provided care until now, and the strategies suggested by the interprofessional care team to ensure that the patient receives continuing care. This will be implemented once the patient leaves primary care to be under hospice care. Therefore, the established facility will effectively address her social needs and responsibilities, including her religion. Moreover, it will also accommodate her family’s differences to ensure continuity of care for her.</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2</a:t>
            </a:fld>
            <a:endParaRPr lang="en-US" dirty="0"/>
          </a:p>
        </p:txBody>
      </p:sp>
    </p:spTree>
    <p:extLst>
      <p:ext uri="{BB962C8B-B14F-4D97-AF65-F5344CB8AC3E}">
        <p14:creationId xmlns="" xmlns:p14="http://schemas.microsoft.com/office/powerpoint/2010/main" val="1659212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To further understand the patient’s health condition, the interprofessional healthcare team in charge of the patient addressed various aspects of the patient’s care. Some of the aspects considered for assessment include physical and functional assessment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Sowerbutts et al., 2020</a:t>
            </a:r>
            <a:r>
              <a:rPr lang="en-US" sz="1800" dirty="0">
                <a:solidFill>
                  <a:srgbClr val="0E101A"/>
                </a:solidFill>
                <a:effectLst/>
                <a:latin typeface="Times New Roman" panose="02020603050405020304" pitchFamily="18" charset="0"/>
                <a:ea typeface="Times New Roman" panose="02020603050405020304" pitchFamily="18" charset="0"/>
              </a:rPr>
              <a:t>). Moreover, the assessments provided a ground for the developed nursing interventions while the patient was under primary care. Therefore, under the physical assessment, the patient is a 56-year-old woman with various healthcare problems, including stage 4 cancer, diagnosed in the last few months. Additionally, the patient also has challenges with her functionality, whereby she is often fatigued, suffers from shortness of breath, and can only walk for short distances. Therefore, the facility accommodating her transition will be required to address the patient’s challenges with her functionality and provide an assisting hand to accomplish some of the basic tasks such as cleaning and grocery shopping.</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3</a:t>
            </a:fld>
            <a:endParaRPr lang="en-US" dirty="0"/>
          </a:p>
        </p:txBody>
      </p:sp>
    </p:spTree>
    <p:extLst>
      <p:ext uri="{BB962C8B-B14F-4D97-AF65-F5344CB8AC3E}">
        <p14:creationId xmlns="" xmlns:p14="http://schemas.microsoft.com/office/powerpoint/2010/main" val="336248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The interprofessional healthcare team's development of the care plan was also based on the patient's emotional and spiritual aspects. Therefore, an assessment was done on the named aspects to ensure that the hospice the patient is to transition to, from primary care, will accommodate the patient's needs. For instance, the facility to ensure continuing care will have to accommodate the patient's spiritual beliefs, such as the provision of Kosher meals. Moreover, Mrs. Snyder is also suffering from pain and anxiety resulting from her recent stage 4 ovarian cancer diagnosis. She is afraid of the side effects of undergoing chemotherapy, and at the same time, not willing to have people take care of her.</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4</a:t>
            </a:fld>
            <a:endParaRPr lang="en-US" dirty="0"/>
          </a:p>
        </p:txBody>
      </p:sp>
    </p:spTree>
    <p:extLst>
      <p:ext uri="{BB962C8B-B14F-4D97-AF65-F5344CB8AC3E}">
        <p14:creationId xmlns="" xmlns:p14="http://schemas.microsoft.com/office/powerpoint/2010/main" val="394122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While still focusing on the patient's healthcare issue, the interprofessional team in charge also assessed the patient's environmental and age-related aspects. Based on that, the patient has a history of suffering from obesity, uncontrolled diabetes, and anxiety. However, the patient does not mention any financial problems that would hinder her access to healthcare services. The patient considers the health issues as hindrances to her performing her primary care roles, such as cleaning, cooking, and managing the family finances. Moreover, the patient resides with her two teenage sons, her husband, and her mother, who recently moved in to live with them and has dementia.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5</a:t>
            </a:fld>
            <a:endParaRPr lang="en-US" dirty="0"/>
          </a:p>
        </p:txBody>
      </p:sp>
    </p:spTree>
    <p:extLst>
      <p:ext uri="{BB962C8B-B14F-4D97-AF65-F5344CB8AC3E}">
        <p14:creationId xmlns="" xmlns:p14="http://schemas.microsoft.com/office/powerpoint/2010/main" val="18522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This is the initial step towards delivering high-quality patient outcomes, which involves analyzing the patient's medical history and the conducted diagnosis. Based on the analysis conducted, Mrs. Snyder suffers from Diabetes Mellitus, anxiety, ovarian cancer, uncontrolled diabetes, hyperglycemia, obesity, and hypertension. During the most recent diagnosis of stage 4 cancer, the patient received information to enlighten her on the condition's outcome and the necessary treatment with her family present. Moreover, her blood sugar was also high.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While receiving her care in the hospice, Mrs. Snyder will receive palliative care based on relieving the pain she is going through. Moreover, the facility will also ensure that Mrs. Snyder is in constant communication with her family to make sure that she is comfortable and receives the required care. The hospice will also accommodate her social needs, including having her meals according to her religion.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6</a:t>
            </a:fld>
            <a:endParaRPr lang="en-US" dirty="0"/>
          </a:p>
        </p:txBody>
      </p:sp>
    </p:spTree>
    <p:extLst>
      <p:ext uri="{BB962C8B-B14F-4D97-AF65-F5344CB8AC3E}">
        <p14:creationId xmlns="" xmlns:p14="http://schemas.microsoft.com/office/powerpoint/2010/main" val="208360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Initially, Mrs. Snyder had resisted some of the provided treatment options such as chemotherapy due to pain and nausea, which are the side effects. Therefore, educators such as an oncologist, a diabetes educator, and a counselor are involved in helping her understand the importance of the offered treatment option. The provision of information and understanding will help the patient accept the provided treatment options.</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7</a:t>
            </a:fld>
            <a:endParaRPr lang="en-US" dirty="0"/>
          </a:p>
        </p:txBody>
      </p:sp>
    </p:spTree>
    <p:extLst>
      <p:ext uri="{BB962C8B-B14F-4D97-AF65-F5344CB8AC3E}">
        <p14:creationId xmlns="" xmlns:p14="http://schemas.microsoft.com/office/powerpoint/2010/main" val="2887432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Mrs. Snyder had declined the chemotherapy sessions due to the side effects associated with the procedure. Therefore, alongside the intervention proposal, the interprofessional team also considered strategies to use to reduce the magnitude of the side effects. For instance, the oncologist agreed to adjust the chemotherapy dosage and schedule to meet the patient's health needs. Additionally, the interprofessional team also considered medication options administered to the patient to reduce pain. All these interventions comforted Mrs. Snyder, who agreed to continue with the chemotherapy.</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8</a:t>
            </a:fld>
            <a:endParaRPr lang="en-US" dirty="0"/>
          </a:p>
        </p:txBody>
      </p:sp>
    </p:spTree>
    <p:extLst>
      <p:ext uri="{BB962C8B-B14F-4D97-AF65-F5344CB8AC3E}">
        <p14:creationId xmlns="" xmlns:p14="http://schemas.microsoft.com/office/powerpoint/2010/main" val="369840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After diagnosing stage 4 ovarian cancer, the new prognosis indicated that Mrs. Snyder did not have much time. Therefore, she proposed the transfer to home-based care. However, the available family members that would be responsible for facilitating the home-based care have various uncertainties. For instance, Mrs. Snyder's daughter has a young family; therefore, she has young children she is taking care of, making it hard to take care of her mother. On the other hand, Avi, Mrs. Snyder's son, is often struggling with alcoholism, therefore not responsible enough to take care of her. As a result, the interprofessional team provided a hospice option, which was the best based on the available options. In this case, the team explained that the family would still be involved with Mrs. Snyder, but she would receive better care.</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9</a:t>
            </a:fld>
            <a:endParaRPr lang="en-US" dirty="0"/>
          </a:p>
        </p:txBody>
      </p:sp>
    </p:spTree>
    <p:extLst>
      <p:ext uri="{BB962C8B-B14F-4D97-AF65-F5344CB8AC3E}">
        <p14:creationId xmlns="" xmlns:p14="http://schemas.microsoft.com/office/powerpoint/2010/main" val="1291545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Various constraints are hindering the provision of continuing care. For instance, Mrs. Snyder wants a Jewish based hospice facility that will offer her care in line with her social and religious needs. This is inclusive of the specific meals in her religion, which is Kosher food. Therefore, it will be a challenge for a facility to meet the specifications. Moreover, there are also assumptions in continuing care. For instance, it is assumed that none of Mrs. Snyder's family member is in a position to provide the necessary care.</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10</a:t>
            </a:fld>
            <a:endParaRPr lang="en-US" dirty="0"/>
          </a:p>
        </p:txBody>
      </p:sp>
    </p:spTree>
    <p:extLst>
      <p:ext uri="{BB962C8B-B14F-4D97-AF65-F5344CB8AC3E}">
        <p14:creationId xmlns="" xmlns:p14="http://schemas.microsoft.com/office/powerpoint/2010/main" val="2584207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In this case, the interprofessional team is made up of a wide range of specialists and stakeholders </a:t>
            </a:r>
            <a:r>
              <a:rPr lang="en-US" sz="1800" b="0" dirty="0">
                <a:solidFill>
                  <a:srgbClr val="0E101A"/>
                </a:solidFill>
                <a:effectLst/>
                <a:latin typeface="Times New Roman" panose="02020603050405020304" pitchFamily="18" charset="0"/>
                <a:ea typeface="Times New Roman" panose="02020603050405020304" pitchFamily="18" charset="0"/>
              </a:rPr>
              <a:t>(</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Hamano et al., 2017</a:t>
            </a:r>
            <a:r>
              <a:rPr lang="en-US" sz="1800" b="0" dirty="0">
                <a:solidFill>
                  <a:srgbClr val="0E101A"/>
                </a:solidFill>
                <a:effectLst/>
                <a:latin typeface="Times New Roman" panose="02020603050405020304" pitchFamily="18" charset="0"/>
                <a:ea typeface="Times New Roman" panose="02020603050405020304" pitchFamily="18" charset="0"/>
              </a:rPr>
              <a:t>).</a:t>
            </a:r>
            <a:r>
              <a:rPr lang="en-US" sz="1800" dirty="0">
                <a:solidFill>
                  <a:srgbClr val="0E101A"/>
                </a:solidFill>
                <a:effectLst/>
                <a:latin typeface="Times New Roman" panose="02020603050405020304" pitchFamily="18" charset="0"/>
                <a:ea typeface="Times New Roman" panose="02020603050405020304" pitchFamily="18" charset="0"/>
              </a:rPr>
              <a:t> These stakeholders include family members, a counselor, an oncologist, a case manager, and a diabetes educator. All these members are relevant to deliver the desired patient-centered care. Moreover, their goals are to develop an inclusive care plan, including all the members' views, and above all, deliver the developed care plan.</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11</a:t>
            </a:fld>
            <a:endParaRPr lang="en-US" dirty="0"/>
          </a:p>
        </p:txBody>
      </p:sp>
    </p:spTree>
    <p:extLst>
      <p:ext uri="{BB962C8B-B14F-4D97-AF65-F5344CB8AC3E}">
        <p14:creationId xmlns="" xmlns:p14="http://schemas.microsoft.com/office/powerpoint/2010/main" val="3520470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The resources required for implementing continuing care are based on the developed plan to meet the patient's needs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Grewal et al., 2019</a:t>
            </a:r>
            <a:r>
              <a:rPr lang="en-US" sz="1800" dirty="0">
                <a:solidFill>
                  <a:srgbClr val="0E101A"/>
                </a:solidFill>
                <a:effectLst/>
                <a:latin typeface="Times New Roman" panose="02020603050405020304" pitchFamily="18" charset="0"/>
                <a:ea typeface="Times New Roman" panose="02020603050405020304" pitchFamily="18" charset="0"/>
              </a:rPr>
              <a:t>). Specifically, since Mrs. Snyder's new prognosis based on stage 4 ovarian cancer diagnosis requires her to be transferred to a hospice facility, various resources are required to implement the plan. One of the significant resources required is a hospice considering and fulfilling her religious needs. The hospice will provide her with the required Kosher meals according to her religion. Moreover, a hospice meeting her medical needs is also required, offering consultations on her diabetes and cancer treatment.</a:t>
            </a:r>
            <a:endParaRPr lang="en-US" dirty="0"/>
          </a:p>
        </p:txBody>
      </p:sp>
      <p:sp>
        <p:nvSpPr>
          <p:cNvPr id="4" name="Slide Number Placeholder 3"/>
          <p:cNvSpPr>
            <a:spLocks noGrp="1"/>
          </p:cNvSpPr>
          <p:nvPr>
            <p:ph type="sldNum" sz="quarter" idx="5"/>
          </p:nvPr>
        </p:nvSpPr>
        <p:spPr/>
        <p:txBody>
          <a:bodyPr/>
          <a:lstStyle/>
          <a:p>
            <a:fld id="{B9327459-F20D-4091-B352-630EF96B134C}" type="slidenum">
              <a:rPr lang="en-US" smtClean="0"/>
              <a:pPr/>
              <a:t>12</a:t>
            </a:fld>
            <a:endParaRPr lang="en-US" dirty="0"/>
          </a:p>
        </p:txBody>
      </p:sp>
    </p:spTree>
    <p:extLst>
      <p:ext uri="{BB962C8B-B14F-4D97-AF65-F5344CB8AC3E}">
        <p14:creationId xmlns="" xmlns:p14="http://schemas.microsoft.com/office/powerpoint/2010/main" val="2732305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10/31/2020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10/31/2020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10/31/2020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10/31/2020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10/31/2020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10/31/2020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10/31/2020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31744A-8703-495B-866A-846644A48234}"/>
              </a:ext>
            </a:extLst>
          </p:cNvPr>
          <p:cNvSpPr>
            <a:spLocks noGrp="1"/>
          </p:cNvSpPr>
          <p:nvPr>
            <p:ph type="ctrTitle"/>
          </p:nvPr>
        </p:nvSpPr>
        <p:spPr>
          <a:xfrm>
            <a:off x="1154955" y="1920240"/>
            <a:ext cx="8825658" cy="868680"/>
          </a:xfrm>
        </p:spPr>
        <p:txBody>
          <a:bodyPr/>
          <a:lstStyle/>
          <a:p>
            <a:pPr algn="ctr"/>
            <a:r>
              <a:rPr lang="en-US" dirty="0">
                <a:latin typeface="Times New Roman" panose="02020603050405020304" pitchFamily="18" charset="0"/>
                <a:cs typeface="Times New Roman" panose="02020603050405020304" pitchFamily="18" charset="0"/>
              </a:rPr>
              <a:t>CASE PRESENTATION</a:t>
            </a:r>
          </a:p>
        </p:txBody>
      </p:sp>
      <p:sp>
        <p:nvSpPr>
          <p:cNvPr id="3" name="Subtitle 2">
            <a:extLst>
              <a:ext uri="{FF2B5EF4-FFF2-40B4-BE49-F238E27FC236}">
                <a16:creationId xmlns="" xmlns:a16="http://schemas.microsoft.com/office/drawing/2014/main" id="{632F9208-B8C8-40AE-8178-6A6840057C56}"/>
              </a:ext>
            </a:extLst>
          </p:cNvPr>
          <p:cNvSpPr>
            <a:spLocks noGrp="1"/>
          </p:cNvSpPr>
          <p:nvPr>
            <p:ph type="subTitle" idx="1"/>
          </p:nvPr>
        </p:nvSpPr>
        <p:spPr>
          <a:xfrm>
            <a:off x="1154955" y="2788920"/>
            <a:ext cx="8825658" cy="2849881"/>
          </a:xfrm>
        </p:spPr>
        <p:txBody>
          <a:bodyPr>
            <a:normAutofit lnSpcReduction="10000"/>
          </a:bodyPr>
          <a:lstStyle/>
          <a:p>
            <a:pPr algn="ctr"/>
            <a:r>
              <a:rPr lang="en-US" sz="4000" dirty="0">
                <a:latin typeface="Times New Roman" panose="02020603050405020304" pitchFamily="18" charset="0"/>
                <a:cs typeface="Times New Roman" panose="02020603050405020304" pitchFamily="18" charset="0"/>
              </a:rPr>
              <a:t>Name:</a:t>
            </a:r>
          </a:p>
          <a:p>
            <a:pPr algn="ctr"/>
            <a:r>
              <a:rPr lang="en-US" sz="4000" dirty="0">
                <a:latin typeface="Times New Roman" panose="02020603050405020304" pitchFamily="18" charset="0"/>
                <a:cs typeface="Times New Roman" panose="02020603050405020304" pitchFamily="18" charset="0"/>
              </a:rPr>
              <a:t>Institution:</a:t>
            </a:r>
          </a:p>
          <a:p>
            <a:pPr algn="ctr"/>
            <a:r>
              <a:rPr lang="en-US" sz="4000" dirty="0">
                <a:latin typeface="Times New Roman" panose="02020603050405020304" pitchFamily="18" charset="0"/>
                <a:cs typeface="Times New Roman" panose="02020603050405020304" pitchFamily="18" charset="0"/>
              </a:rPr>
              <a:t>Unit:</a:t>
            </a:r>
          </a:p>
          <a:p>
            <a:pPr algn="ctr"/>
            <a:r>
              <a:rPr lang="en-US" sz="4000" dirty="0">
                <a:latin typeface="Times New Roman" panose="02020603050405020304" pitchFamily="18" charset="0"/>
                <a:cs typeface="Times New Roman" panose="02020603050405020304" pitchFamily="18" charset="0"/>
              </a:rPr>
              <a:t>Sept, 2019</a:t>
            </a:r>
          </a:p>
        </p:txBody>
      </p:sp>
    </p:spTree>
    <p:extLst>
      <p:ext uri="{BB962C8B-B14F-4D97-AF65-F5344CB8AC3E}">
        <p14:creationId xmlns="" xmlns:p14="http://schemas.microsoft.com/office/powerpoint/2010/main" val="4046335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98A790-38C9-4054-A676-962CD0EC45AC}"/>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Objectives </a:t>
            </a:r>
          </a:p>
        </p:txBody>
      </p:sp>
      <p:sp>
        <p:nvSpPr>
          <p:cNvPr id="3" name="Content Placeholder 2">
            <a:extLst>
              <a:ext uri="{FF2B5EF4-FFF2-40B4-BE49-F238E27FC236}">
                <a16:creationId xmlns="" xmlns:a16="http://schemas.microsoft.com/office/drawing/2014/main" id="{2D72BF62-446B-4B43-ABCC-C5FB41F24093}"/>
              </a:ext>
            </a:extLst>
          </p:cNvPr>
          <p:cNvSpPr>
            <a:spLocks noGrp="1"/>
          </p:cNvSpPr>
          <p:nvPr>
            <p:ph idx="1"/>
          </p:nvPr>
        </p:nvSpPr>
        <p:spPr>
          <a:xfrm>
            <a:off x="1154954" y="2603500"/>
            <a:ext cx="8976017" cy="3608614"/>
          </a:xfrm>
        </p:spPr>
        <p:txBody>
          <a:bodyPr>
            <a:noAutofit/>
          </a:bodyPr>
          <a:lstStyle/>
          <a:p>
            <a:pPr marL="22860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Effectively transition Mrs. Snyder from primary care to a hospice.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Ensure the identified hospice accommodates Mrs. Snyder’s social needs, such as belonging to an Orthodox Jewish religious background and eating kosher foods.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hospice must accommodate Mrs. Snyder’s social responsibilities to her family, as the primary family caretaker.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hospice must accommodate Mrs. Snyder’s family with their differences to offer the required help to facilitate care continuity.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3958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FFE73F-2F64-44B4-9679-7A6CD325275D}"/>
              </a:ext>
            </a:extLst>
          </p:cNvPr>
          <p:cNvSpPr>
            <a:spLocks noGrp="1"/>
          </p:cNvSpPr>
          <p:nvPr>
            <p:ph type="title"/>
          </p:nvPr>
        </p:nvSpPr>
        <p:spPr>
          <a:xfrm>
            <a:off x="1154954" y="838200"/>
            <a:ext cx="8825659" cy="1092200"/>
          </a:xfrm>
        </p:spPr>
        <p:txBody>
          <a:bodyPr/>
          <a:lstStyle/>
          <a:p>
            <a:pPr algn="ctr"/>
            <a:r>
              <a:rPr lang="en-US" sz="4000" dirty="0">
                <a:effectLst/>
                <a:latin typeface="Times New Roman" panose="02020603050405020304" pitchFamily="18" charset="0"/>
                <a:ea typeface="Times New Roman" panose="02020603050405020304" pitchFamily="18" charset="0"/>
              </a:rPr>
              <a:t>Assessment of different aspects of the Patient’s care</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6E652C8-869A-4114-80B5-54A83A06FCF0}"/>
              </a:ext>
            </a:extLst>
          </p:cNvPr>
          <p:cNvSpPr>
            <a:spLocks noGrp="1"/>
          </p:cNvSpPr>
          <p:nvPr>
            <p:ph idx="1"/>
          </p:nvPr>
        </p:nvSpPr>
        <p:spPr>
          <a:xfrm>
            <a:off x="1154954" y="2603499"/>
            <a:ext cx="9324360" cy="3840843"/>
          </a:xfrm>
        </p:spPr>
        <p:txBody>
          <a:bodyPr>
            <a:noAutofit/>
          </a:bodyPr>
          <a:lstStyle/>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Physical Assessment</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patient is 56 years old.</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patient has stage 4 ovarian cancer.</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Frequent urination.</a:t>
            </a:r>
            <a:endParaRPr lang="en-US" sz="2400" dirty="0">
              <a:solidFill>
                <a:srgbClr val="0E101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Functional Assessment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patient can only walk for short distances. </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Has fatigue.</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Often suffers from shortness of breath</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7145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7F0900-1A53-4761-8863-5240245FB78B}"/>
              </a:ext>
            </a:extLst>
          </p:cNvPr>
          <p:cNvSpPr>
            <a:spLocks noGrp="1"/>
          </p:cNvSpPr>
          <p:nvPr>
            <p:ph type="title"/>
          </p:nvPr>
        </p:nvSpPr>
        <p:spPr>
          <a:xfrm>
            <a:off x="1154954" y="838200"/>
            <a:ext cx="8825659" cy="1092200"/>
          </a:xfrm>
        </p:spPr>
        <p:txBody>
          <a:bodyPr/>
          <a:lstStyle/>
          <a:p>
            <a:pPr algn="ctr"/>
            <a:r>
              <a:rPr lang="en-US" sz="4000" dirty="0">
                <a:effectLst/>
                <a:latin typeface="Times New Roman" panose="02020603050405020304" pitchFamily="18" charset="0"/>
                <a:ea typeface="Times New Roman" panose="02020603050405020304" pitchFamily="18" charset="0"/>
              </a:rPr>
              <a:t>Assessment of different aspects of the Patient’s care</a:t>
            </a:r>
            <a:endParaRPr lang="en-US" sz="4000" dirty="0"/>
          </a:p>
        </p:txBody>
      </p:sp>
      <p:sp>
        <p:nvSpPr>
          <p:cNvPr id="3" name="Content Placeholder 2">
            <a:extLst>
              <a:ext uri="{FF2B5EF4-FFF2-40B4-BE49-F238E27FC236}">
                <a16:creationId xmlns="" xmlns:a16="http://schemas.microsoft.com/office/drawing/2014/main" id="{F3CFCAFD-DF1D-4145-80DE-6617FE48A8B7}"/>
              </a:ext>
            </a:extLst>
          </p:cNvPr>
          <p:cNvSpPr>
            <a:spLocks noGrp="1"/>
          </p:cNvSpPr>
          <p:nvPr>
            <p:ph idx="1"/>
          </p:nvPr>
        </p:nvSpPr>
        <p:spPr>
          <a:xfrm>
            <a:off x="1154954" y="2351314"/>
            <a:ext cx="10601617" cy="4339772"/>
          </a:xfrm>
        </p:spPr>
        <p:txBody>
          <a:bodyPr>
            <a:noAutofit/>
          </a:bodyPr>
          <a:lstStyle/>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Emotional assessment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patient suffers from anxiety.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is suffering from pain.</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is aware of her family roles and is not willing to burden any of her family with her health problems.</a:t>
            </a:r>
            <a:endParaRPr lang="en-US" sz="2400" dirty="0">
              <a:solidFill>
                <a:srgbClr val="0E101A"/>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Spiritual assessment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belongs to the Orthodox Jewish Community.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Engages in church activities such as attending services on Saturdays.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abides by the Kosher diet guided by her religion.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64635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B66108-1EFC-421E-8CD9-9B41EBB61010}"/>
              </a:ext>
            </a:extLst>
          </p:cNvPr>
          <p:cNvSpPr>
            <a:spLocks noGrp="1"/>
          </p:cNvSpPr>
          <p:nvPr>
            <p:ph type="title"/>
          </p:nvPr>
        </p:nvSpPr>
        <p:spPr>
          <a:xfrm>
            <a:off x="1154954" y="838200"/>
            <a:ext cx="8825659" cy="1106714"/>
          </a:xfrm>
        </p:spPr>
        <p:txBody>
          <a:bodyPr/>
          <a:lstStyle/>
          <a:p>
            <a:pPr algn="ctr"/>
            <a:r>
              <a:rPr lang="en-US" sz="4000" dirty="0">
                <a:effectLst/>
                <a:latin typeface="Times New Roman" panose="02020603050405020304" pitchFamily="18" charset="0"/>
                <a:ea typeface="Times New Roman" panose="02020603050405020304" pitchFamily="18" charset="0"/>
              </a:rPr>
              <a:t>Assessment of different aspects of the Patient’s care</a:t>
            </a:r>
            <a:endParaRPr lang="en-US" sz="4000" dirty="0"/>
          </a:p>
        </p:txBody>
      </p:sp>
      <p:sp>
        <p:nvSpPr>
          <p:cNvPr id="3" name="Content Placeholder 2">
            <a:extLst>
              <a:ext uri="{FF2B5EF4-FFF2-40B4-BE49-F238E27FC236}">
                <a16:creationId xmlns="" xmlns:a16="http://schemas.microsoft.com/office/drawing/2014/main" id="{68922027-D652-498A-A133-4A58C435715C}"/>
              </a:ext>
            </a:extLst>
          </p:cNvPr>
          <p:cNvSpPr>
            <a:spLocks noGrp="1"/>
          </p:cNvSpPr>
          <p:nvPr>
            <p:ph idx="1"/>
          </p:nvPr>
        </p:nvSpPr>
        <p:spPr>
          <a:xfrm>
            <a:off x="1154954" y="2365829"/>
            <a:ext cx="10195217" cy="3846285"/>
          </a:xfrm>
        </p:spPr>
        <p:txBody>
          <a:bodyPr>
            <a:noAutofit/>
          </a:bodyPr>
          <a:lstStyle/>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Environmental assessment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lives with her husband, two teenage sons, and recently her mother.</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She is the primary caregiver to her family.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There are no specific financial barriers to her receiving care.</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Age-related assessment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Obesity and anxiety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Uncontrolled diabetes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rPr>
              <a:t>Hypertension and hypercholesterolemia</a:t>
            </a:r>
            <a:endParaRPr lang="en-US" sz="2400" dirty="0"/>
          </a:p>
        </p:txBody>
      </p:sp>
    </p:spTree>
    <p:extLst>
      <p:ext uri="{BB962C8B-B14F-4D97-AF65-F5344CB8AC3E}">
        <p14:creationId xmlns="" xmlns:p14="http://schemas.microsoft.com/office/powerpoint/2010/main" val="408883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265B52-6D95-4057-8CC9-DE95BAD7E69B}"/>
              </a:ext>
            </a:extLst>
          </p:cNvPr>
          <p:cNvSpPr>
            <a:spLocks noGrp="1"/>
          </p:cNvSpPr>
          <p:nvPr>
            <p:ph type="title"/>
          </p:nvPr>
        </p:nvSpPr>
        <p:spPr>
          <a:xfrm>
            <a:off x="1154954" y="595087"/>
            <a:ext cx="8761413" cy="1494970"/>
          </a:xfrm>
        </p:spPr>
        <p:txBody>
          <a:bodyPr/>
          <a:lstStyle/>
          <a:p>
            <a:pPr algn="ctr"/>
            <a:r>
              <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rPr>
              <a:t>Delivery of high-quality patient outcomes by an Interprofessional Care Team</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57DFEE9-4FB9-4601-8D64-A71D9753B2AF}"/>
              </a:ext>
            </a:extLst>
          </p:cNvPr>
          <p:cNvSpPr>
            <a:spLocks noGrp="1"/>
          </p:cNvSpPr>
          <p:nvPr>
            <p:ph idx="1"/>
          </p:nvPr>
        </p:nvSpPr>
        <p:spPr>
          <a:xfrm>
            <a:off x="1154954" y="2380343"/>
            <a:ext cx="10529046" cy="4209143"/>
          </a:xfrm>
        </p:spPr>
        <p:txBody>
          <a:bodyPr>
            <a:noAutofit/>
          </a:bodyPr>
          <a:lstStyle/>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Patient's medical history and Diagnostic Reports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Medical history; obesity, anxiety, uncontrolled diabetes, hypertension, and hypercholesterolemia.</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Results of the diagnosis; ovarian cancer, uncontrolled diabetes, anxiety, hyperglycemia, obesity, and hypertension</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Patient's outcomes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Pain relief and adequate end-of-life care.</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Constant communication with her family.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meeting of her social needs such as access to Kosher food</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 xmlns:p14="http://schemas.microsoft.com/office/powerpoint/2010/main" val="97203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2E1ABE-6CEA-4ADB-ABF1-C3709F2C15E0}"/>
              </a:ext>
            </a:extLst>
          </p:cNvPr>
          <p:cNvSpPr>
            <a:spLocks noGrp="1"/>
          </p:cNvSpPr>
          <p:nvPr>
            <p:ph type="title"/>
          </p:nvPr>
        </p:nvSpPr>
        <p:spPr/>
        <p:txBody>
          <a:bodyPr/>
          <a:lstStyle/>
          <a:p>
            <a:pPr algn="ct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Nursing Interventions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77DE8F91-539D-4BD0-AE58-6B9667EA0218}"/>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Education Provision</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An oncologist will provide information to Mrs. Snyder about the necessary strategies to treat ovarian cancer.</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 diabetes educator will be involved to provide information about the measures needed to manage diabetes.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rPr>
              <a:t>Involve a counselor to help the patient manage anxiety.</a:t>
            </a:r>
            <a:endParaRPr lang="en-US" sz="2400" dirty="0"/>
          </a:p>
        </p:txBody>
      </p:sp>
    </p:spTree>
    <p:extLst>
      <p:ext uri="{BB962C8B-B14F-4D97-AF65-F5344CB8AC3E}">
        <p14:creationId xmlns="" xmlns:p14="http://schemas.microsoft.com/office/powerpoint/2010/main" val="4069595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75BD4A-65F4-4B06-AC80-88D92D41690B}"/>
              </a:ext>
            </a:extLst>
          </p:cNvPr>
          <p:cNvSpPr>
            <a:spLocks noGrp="1"/>
          </p:cNvSpPr>
          <p:nvPr>
            <p:ph type="title"/>
          </p:nvPr>
        </p:nvSpPr>
        <p:spPr/>
        <p:txBody>
          <a:bodyPr/>
          <a:lstStyle/>
          <a:p>
            <a:pPr algn="ct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Nursing Interventions</a:t>
            </a:r>
            <a:endParaRPr lang="en-US" sz="4000" dirty="0"/>
          </a:p>
        </p:txBody>
      </p:sp>
      <p:sp>
        <p:nvSpPr>
          <p:cNvPr id="3" name="Content Placeholder 2">
            <a:extLst>
              <a:ext uri="{FF2B5EF4-FFF2-40B4-BE49-F238E27FC236}">
                <a16:creationId xmlns="" xmlns:a16="http://schemas.microsoft.com/office/drawing/2014/main" id="{65E406B8-8F40-469E-96F9-0516822EEE10}"/>
              </a:ext>
            </a:extLst>
          </p:cNvPr>
          <p:cNvSpPr>
            <a:spLocks noGrp="1"/>
          </p:cNvSpPr>
          <p:nvPr>
            <p:ph idx="1"/>
          </p:nvPr>
        </p:nvSpPr>
        <p:spPr>
          <a:xfrm>
            <a:off x="1154954" y="2603499"/>
            <a:ext cx="9382417" cy="3768271"/>
          </a:xfrm>
        </p:spPr>
        <p:txBody>
          <a:bodyPr>
            <a:noAutofit/>
          </a:bodyPr>
          <a:lstStyle/>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Chemotherapy</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This intervention is to help treat ovarian cancer.</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Side effects of the intervention will be treated, for instance, nausea.</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Outcome</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oncologist agreed to design a chemotherapy schedule and dosage for the patient.</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rPr>
              <a:t>The interprofessional team involved opinions from the oncologist and the oncology nurse to reduce the intervention's side effects.</a:t>
            </a:r>
            <a:endParaRPr lang="en-US" sz="2400" dirty="0"/>
          </a:p>
        </p:txBody>
      </p:sp>
    </p:spTree>
    <p:extLst>
      <p:ext uri="{BB962C8B-B14F-4D97-AF65-F5344CB8AC3E}">
        <p14:creationId xmlns="" xmlns:p14="http://schemas.microsoft.com/office/powerpoint/2010/main" val="2933096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C6AF87-1FE7-4342-983A-21E41B01642D}"/>
              </a:ext>
            </a:extLst>
          </p:cNvPr>
          <p:cNvSpPr>
            <a:spLocks noGrp="1"/>
          </p:cNvSpPr>
          <p:nvPr>
            <p:ph type="title"/>
          </p:nvPr>
        </p:nvSpPr>
        <p:spPr/>
        <p:txBody>
          <a:bodyPr/>
          <a:lstStyle/>
          <a:p>
            <a:pPr algn="ct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Nursing Interventions</a:t>
            </a:r>
            <a:endParaRPr lang="en-US" sz="4000" dirty="0"/>
          </a:p>
        </p:txBody>
      </p:sp>
      <p:sp>
        <p:nvSpPr>
          <p:cNvPr id="3" name="Content Placeholder 2">
            <a:extLst>
              <a:ext uri="{FF2B5EF4-FFF2-40B4-BE49-F238E27FC236}">
                <a16:creationId xmlns="" xmlns:a16="http://schemas.microsoft.com/office/drawing/2014/main" id="{EB1B5DFD-6396-4B57-84E0-5150DB418712}"/>
              </a:ext>
            </a:extLst>
          </p:cNvPr>
          <p:cNvSpPr>
            <a:spLocks noGrp="1"/>
          </p:cNvSpPr>
          <p:nvPr>
            <p:ph idx="1"/>
          </p:nvPr>
        </p:nvSpPr>
        <p:spPr>
          <a:xfrm>
            <a:off x="1154954" y="2351314"/>
            <a:ext cx="10485503" cy="4064000"/>
          </a:xfrm>
        </p:spPr>
        <p:txBody>
          <a:bodyPr>
            <a:noAutofit/>
          </a:bodyPr>
          <a:lstStyle/>
          <a:p>
            <a:pPr marL="0" marR="0" indent="0">
              <a:lnSpc>
                <a:spcPct val="107000"/>
              </a:lnSpc>
              <a:spcBef>
                <a:spcPts val="0"/>
              </a:spcBef>
              <a:spcAft>
                <a:spcPts val="800"/>
              </a:spcAft>
              <a:buNone/>
            </a:pPr>
            <a:r>
              <a:rPr lang="en-US" sz="20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Palliative care at a hospice Intervention </a:t>
            </a:r>
          </a:p>
          <a:p>
            <a:pPr marL="0" marR="0">
              <a:lnSpc>
                <a:spcPct val="107000"/>
              </a:lnSpc>
              <a:spcBef>
                <a:spcPts val="0"/>
              </a:spcBef>
              <a:spcAft>
                <a:spcPts val="800"/>
              </a:spcAft>
            </a:pPr>
            <a:r>
              <a:rPr lang="en-US" sz="20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After the cancer diagnosis and the new prognosis, Mrs. Snyder wanted to spend time with family at home.</a:t>
            </a:r>
          </a:p>
          <a:p>
            <a:pPr marL="0" marR="0">
              <a:lnSpc>
                <a:spcPct val="107000"/>
              </a:lnSpc>
              <a:spcBef>
                <a:spcPts val="0"/>
              </a:spcBef>
              <a:spcAft>
                <a:spcPts val="800"/>
              </a:spcAft>
            </a:pPr>
            <a:r>
              <a:rPr lang="en-US" sz="20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Various family members would take care of her, including her son Avi, although he's under drug abuse influence.</a:t>
            </a:r>
          </a:p>
          <a:p>
            <a:pPr marL="0" marR="0">
              <a:lnSpc>
                <a:spcPct val="107000"/>
              </a:lnSpc>
              <a:spcBef>
                <a:spcPts val="0"/>
              </a:spcBef>
              <a:spcAft>
                <a:spcPts val="800"/>
              </a:spcAft>
            </a:pPr>
            <a:r>
              <a:rPr lang="en-US" sz="20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Her daughter, although she is busy with her young family.</a:t>
            </a:r>
          </a:p>
          <a:p>
            <a:pPr marL="0" marR="0">
              <a:lnSpc>
                <a:spcPct val="107000"/>
              </a:lnSpc>
              <a:spcBef>
                <a:spcPts val="0"/>
              </a:spcBef>
              <a:spcAft>
                <a:spcPts val="800"/>
              </a:spcAft>
            </a:pPr>
            <a:r>
              <a:rPr lang="en-US" sz="20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Her husband, Mr. Snyder, however, in most scenarios, he is always busy with work.</a:t>
            </a:r>
            <a:endParaRPr lang="en-US" sz="20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Outcome</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solidFill>
                  <a:srgbClr val="0E101A"/>
                </a:solidFill>
                <a:effectLst/>
                <a:latin typeface="Times New Roman" panose="02020603050405020304" pitchFamily="18" charset="0"/>
                <a:ea typeface="Times New Roman" panose="02020603050405020304" pitchFamily="18" charset="0"/>
              </a:rPr>
              <a:t>Based on the available family members, the interprofessional team concluded that Mrs. Snyder would not receive the most appropriate care; therefore, they proposed hospice care.</a:t>
            </a:r>
            <a:endParaRPr lang="en-US" sz="2000" dirty="0"/>
          </a:p>
        </p:txBody>
      </p:sp>
    </p:spTree>
    <p:extLst>
      <p:ext uri="{BB962C8B-B14F-4D97-AF65-F5344CB8AC3E}">
        <p14:creationId xmlns="" xmlns:p14="http://schemas.microsoft.com/office/powerpoint/2010/main" val="237367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0CA453-C6A5-4A36-82AF-E76F573D36FB}"/>
              </a:ext>
            </a:extLst>
          </p:cNvPr>
          <p:cNvSpPr>
            <a:spLocks noGrp="1"/>
          </p:cNvSpPr>
          <p:nvPr>
            <p:ph type="title"/>
          </p:nvPr>
        </p:nvSpPr>
        <p:spPr/>
        <p:txBody>
          <a:bodyPr/>
          <a:lstStyle/>
          <a:p>
            <a:pPr algn="ctr"/>
            <a:r>
              <a:rPr lang="en-US" sz="4000" b="1" dirty="0">
                <a:effectLst/>
                <a:latin typeface="Times New Roman" panose="02020603050405020304" pitchFamily="18" charset="0"/>
                <a:ea typeface="Times New Roman" panose="02020603050405020304" pitchFamily="18" charset="0"/>
              </a:rPr>
              <a:t>Scope of the Continuing Care</a:t>
            </a:r>
            <a:endParaRPr lang="en-US" sz="4000" dirty="0"/>
          </a:p>
        </p:txBody>
      </p:sp>
      <p:sp>
        <p:nvSpPr>
          <p:cNvPr id="3" name="Content Placeholder 2">
            <a:extLst>
              <a:ext uri="{FF2B5EF4-FFF2-40B4-BE49-F238E27FC236}">
                <a16:creationId xmlns="" xmlns:a16="http://schemas.microsoft.com/office/drawing/2014/main" id="{108821E5-2809-42EB-861A-5A707E4E2B90}"/>
              </a:ext>
            </a:extLst>
          </p:cNvPr>
          <p:cNvSpPr>
            <a:spLocks noGrp="1"/>
          </p:cNvSpPr>
          <p:nvPr>
            <p:ph idx="1"/>
          </p:nvPr>
        </p:nvSpPr>
        <p:spPr>
          <a:xfrm>
            <a:off x="1154954" y="2603500"/>
            <a:ext cx="10398417" cy="3416300"/>
          </a:xfrm>
        </p:spPr>
        <p:txBody>
          <a:bodyPr>
            <a:noAutofit/>
          </a:bodyPr>
          <a:lstStyle/>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Limitations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Mrs. Snyder prefers to be admitted to a Jewish based hospice.</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challenge of finding the desired facility.</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Assumptions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0E101A"/>
                </a:solidFill>
                <a:effectLst/>
                <a:latin typeface="Times New Roman" panose="02020603050405020304" pitchFamily="18" charset="0"/>
                <a:ea typeface="Times New Roman" panose="02020603050405020304" pitchFamily="18" charset="0"/>
              </a:rPr>
              <a:t>None of her family members has the capability to take care of her in the initially proposed home-based care. Specifically, because her daughter is taking care of her young family, her son Avi is an alcoholic, and her husband is always busy.</a:t>
            </a:r>
            <a:endParaRPr lang="en-US" sz="2400" dirty="0"/>
          </a:p>
        </p:txBody>
      </p:sp>
    </p:spTree>
    <p:extLst>
      <p:ext uri="{BB962C8B-B14F-4D97-AF65-F5344CB8AC3E}">
        <p14:creationId xmlns="" xmlns:p14="http://schemas.microsoft.com/office/powerpoint/2010/main" val="168181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55C804-AECB-480F-BE3F-C5907BCFC8E7}"/>
              </a:ext>
            </a:extLst>
          </p:cNvPr>
          <p:cNvSpPr>
            <a:spLocks noGrp="1"/>
          </p:cNvSpPr>
          <p:nvPr>
            <p:ph type="title"/>
          </p:nvPr>
        </p:nvSpPr>
        <p:spPr>
          <a:xfrm>
            <a:off x="1154954" y="838200"/>
            <a:ext cx="8761413" cy="1092200"/>
          </a:xfrm>
        </p:spPr>
        <p:txBody>
          <a:bodyPr/>
          <a:lstStyle/>
          <a:p>
            <a:pPr algn="ctr"/>
            <a:r>
              <a:rPr lang="en-US" sz="4000" b="1" dirty="0">
                <a:effectLst/>
                <a:latin typeface="Times New Roman" panose="02020603050405020304" pitchFamily="18" charset="0"/>
                <a:ea typeface="Times New Roman" panose="02020603050405020304" pitchFamily="18" charset="0"/>
              </a:rPr>
              <a:t>Composition of the Interprofessional Care Team</a:t>
            </a:r>
            <a:endParaRPr lang="en-US" sz="4000" dirty="0"/>
          </a:p>
        </p:txBody>
      </p:sp>
      <p:sp>
        <p:nvSpPr>
          <p:cNvPr id="3" name="Content Placeholder 2">
            <a:extLst>
              <a:ext uri="{FF2B5EF4-FFF2-40B4-BE49-F238E27FC236}">
                <a16:creationId xmlns="" xmlns:a16="http://schemas.microsoft.com/office/drawing/2014/main" id="{500425E8-FA8F-4F53-B6EA-5ADC15440FF5}"/>
              </a:ext>
            </a:extLst>
          </p:cNvPr>
          <p:cNvSpPr>
            <a:spLocks noGrp="1"/>
          </p:cNvSpPr>
          <p:nvPr>
            <p:ph idx="1"/>
          </p:nvPr>
        </p:nvSpPr>
        <p:spPr>
          <a:xfrm>
            <a:off x="1154954" y="2409371"/>
            <a:ext cx="10427446" cy="3991429"/>
          </a:xfrm>
        </p:spPr>
        <p:txBody>
          <a:bodyPr>
            <a:noAutofit/>
          </a:bodyPr>
          <a:lstStyle/>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Members </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Family members		Counselor </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Diabetes educator 		Case manager</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Oncologist </a:t>
            </a:r>
            <a:endParaRPr lang="en-US" sz="2400" dirty="0">
              <a:solidFill>
                <a:srgbClr val="0E101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Goals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Develop an inclusive care plan with respect to the patient's needs and values.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Involve the family members and relieve them of the stress.</a:t>
            </a:r>
          </a:p>
          <a:p>
            <a:pPr marL="0" marR="0">
              <a:lnSpc>
                <a:spcPct val="107000"/>
              </a:lnSpc>
              <a:spcBef>
                <a:spcPts val="0"/>
              </a:spcBef>
              <a:spcAft>
                <a:spcPts val="800"/>
              </a:spcAft>
            </a:pPr>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Deliver the developed care plan.</a:t>
            </a:r>
            <a:endParaRPr lang="en-US" sz="2400" dirty="0"/>
          </a:p>
        </p:txBody>
      </p:sp>
    </p:spTree>
    <p:extLst>
      <p:ext uri="{BB962C8B-B14F-4D97-AF65-F5344CB8AC3E}">
        <p14:creationId xmlns="" xmlns:p14="http://schemas.microsoft.com/office/powerpoint/2010/main" val="1787203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F8FF4D-E16C-49DD-9755-7A76C6907D43}"/>
              </a:ext>
            </a:extLst>
          </p:cNvPr>
          <p:cNvSpPr>
            <a:spLocks noGrp="1"/>
          </p:cNvSpPr>
          <p:nvPr>
            <p:ph type="title"/>
          </p:nvPr>
        </p:nvSpPr>
        <p:spPr>
          <a:xfrm>
            <a:off x="1154954" y="682171"/>
            <a:ext cx="8761413" cy="1146629"/>
          </a:xfrm>
        </p:spPr>
        <p:txBody>
          <a:bodyPr/>
          <a:lstStyle/>
          <a:p>
            <a:pPr algn="ctr"/>
            <a:r>
              <a:rPr lang="en-US" sz="4000" dirty="0">
                <a:effectLst/>
                <a:latin typeface="Times New Roman" panose="02020603050405020304" pitchFamily="18" charset="0"/>
                <a:ea typeface="Times New Roman" panose="02020603050405020304" pitchFamily="18" charset="0"/>
              </a:rPr>
              <a:t>Resources needed to implement continuing care</a:t>
            </a:r>
            <a:endParaRPr lang="en-US" sz="4000" dirty="0"/>
          </a:p>
        </p:txBody>
      </p:sp>
      <p:sp>
        <p:nvSpPr>
          <p:cNvPr id="3" name="Content Placeholder 2">
            <a:extLst>
              <a:ext uri="{FF2B5EF4-FFF2-40B4-BE49-F238E27FC236}">
                <a16:creationId xmlns="" xmlns:a16="http://schemas.microsoft.com/office/drawing/2014/main" id="{8E82C30C-6F8F-4380-A50D-14D4D7BEA3F2}"/>
              </a:ext>
            </a:extLst>
          </p:cNvPr>
          <p:cNvSpPr>
            <a:spLocks noGrp="1"/>
          </p:cNvSpPr>
          <p:nvPr>
            <p:ph idx="1"/>
          </p:nvPr>
        </p:nvSpPr>
        <p:spPr/>
        <p:txBody>
          <a:bodyPr>
            <a:normAutofit/>
          </a:bodyPr>
          <a:lstStyle/>
          <a:p>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A hospice providing palliative care fulfilling the patient's religious needs.</a:t>
            </a:r>
          </a:p>
          <a:p>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Counseling services that address the patient's anxiety.</a:t>
            </a:r>
          </a:p>
          <a:p>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Provision of medications such as painkillers.</a:t>
            </a:r>
          </a:p>
          <a:p>
            <a:r>
              <a:rPr lang="en-US" sz="24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Consultation from a physician on the other underlying conditions such as DM, hypertension, and hypercholesterolemia.</a:t>
            </a:r>
            <a:endParaRPr lang="en-US" sz="2400" dirty="0"/>
          </a:p>
        </p:txBody>
      </p:sp>
    </p:spTree>
    <p:extLst>
      <p:ext uri="{BB962C8B-B14F-4D97-AF65-F5344CB8AC3E}">
        <p14:creationId xmlns="" xmlns:p14="http://schemas.microsoft.com/office/powerpoint/2010/main" val="2071874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AE5403-1792-4E1A-A239-908132A62CF7}"/>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 xmlns:a16="http://schemas.microsoft.com/office/drawing/2014/main" id="{7BC83BEA-8407-4AD7-B2D5-D228B9B533A6}"/>
              </a:ext>
            </a:extLst>
          </p:cNvPr>
          <p:cNvSpPr>
            <a:spLocks noGrp="1"/>
          </p:cNvSpPr>
          <p:nvPr>
            <p:ph idx="1"/>
          </p:nvPr>
        </p:nvSpPr>
        <p:spPr>
          <a:xfrm>
            <a:off x="1154954" y="2603500"/>
            <a:ext cx="10514532" cy="3416300"/>
          </a:xfrm>
        </p:spPr>
        <p:txBody>
          <a:bodyPr>
            <a:noAutofit/>
          </a:bodyPr>
          <a:lstStyle/>
          <a:p>
            <a:pPr marL="457200" marR="0" indent="-45720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Grewal, K., Sutradhar, R., Krzyzanowska, M. K., Redelmeier, D. A., &amp; Atzema, C. L. (2019). 	The association of continuity of care and cancer centre affiliation with outcomes among 	patients with cancer who require emergency department care. </a:t>
            </a: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CMAJ</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191</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 E436-E445.</a:t>
            </a:r>
          </a:p>
          <a:p>
            <a:pPr marL="457200" marR="0" indent="-45720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Hamano, J., Morita, T., Fukui, S., Kizawa, Y., Tunetou, S., Shima, Y., ... &amp; Miyashita, M. (2017). 	Trust in physicians, continuity and coordination of care, and quality of death in patients with 	advanced cancer. </a:t>
            </a: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Journal of palliative medicine</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a:t>
            </a: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 1252-1259.</a:t>
            </a:r>
          </a:p>
          <a:p>
            <a:pPr marL="457200" marR="0" indent="-45720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Sowerbutts, A. M., Lal, S., Sremanakova, J., Clamp, A. R., Jayson, G. C., Teubner, A., ... &amp; 	Burden, S. (2020). Discharging Women with Advanced Ovarian Cancer on Home Parenteral 	Nutrition: Making and Implementing the Decision. </a:t>
            </a:r>
            <a:r>
              <a:rPr lang="en-US" sz="2000" i="1" dirty="0">
                <a:solidFill>
                  <a:schemeClr val="tx1"/>
                </a:solidFill>
                <a:effectLst/>
                <a:latin typeface="Times New Roman" panose="02020603050405020304" pitchFamily="18" charset="0"/>
                <a:cs typeface="Times New Roman" panose="02020603050405020304" pitchFamily="18" charset="0"/>
              </a:rPr>
              <a:t>Nutrients</a:t>
            </a:r>
            <a:r>
              <a:rPr lang="en-US" sz="2000" dirty="0">
                <a:solidFill>
                  <a:schemeClr val="tx1"/>
                </a:solidFill>
                <a:effectLst/>
                <a:latin typeface="Times New Roman" panose="02020603050405020304" pitchFamily="18" charset="0"/>
                <a:cs typeface="Times New Roman" panose="02020603050405020304" pitchFamily="18" charset="0"/>
              </a:rPr>
              <a:t>, </a:t>
            </a:r>
            <a:r>
              <a:rPr lang="en-US" sz="2000" i="1" dirty="0">
                <a:solidFill>
                  <a:schemeClr val="tx1"/>
                </a:solidFill>
                <a:effectLst/>
                <a:latin typeface="Times New Roman" panose="02020603050405020304" pitchFamily="18" charset="0"/>
                <a:cs typeface="Times New Roman" panose="02020603050405020304" pitchFamily="18" charset="0"/>
              </a:rPr>
              <a:t>12</a:t>
            </a:r>
            <a:r>
              <a:rPr lang="en-US" sz="2000" dirty="0">
                <a:solidFill>
                  <a:schemeClr val="tx1"/>
                </a:solidFill>
                <a:effectLst/>
                <a:latin typeface="Times New Roman" panose="02020603050405020304" pitchFamily="18" charset="0"/>
                <a:cs typeface="Times New Roman" panose="02020603050405020304" pitchFamily="18" charset="0"/>
              </a:rPr>
              <a:t>(1), 166.</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825587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{28F3A40B-AE9B-46AE-892C-9CA1CC9ACC48}tf02900722</Template>
  <TotalTime>92</TotalTime>
  <Words>1931</Words>
  <Application>Microsoft Office PowerPoint</Application>
  <PresentationFormat>Custom</PresentationFormat>
  <Paragraphs>112</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CASE PRESENTATION</vt:lpstr>
      <vt:lpstr>Objectives </vt:lpstr>
      <vt:lpstr>Assessment of different aspects of the Patient’s care</vt:lpstr>
      <vt:lpstr>Assessment of different aspects of the Patient’s care</vt:lpstr>
      <vt:lpstr>Assessment of different aspects of the Patient’s care</vt:lpstr>
      <vt:lpstr>Delivery of high-quality patient outcomes by an Interprofessional Care Team</vt:lpstr>
      <vt:lpstr>Nursing Interventions</vt:lpstr>
      <vt:lpstr>Nursing Interventions</vt:lpstr>
      <vt:lpstr>Nursing Interventions</vt:lpstr>
      <vt:lpstr>Scope of the Continuing Care</vt:lpstr>
      <vt:lpstr>Composition of the Interprofessional Care Team</vt:lpstr>
      <vt:lpstr>Resources needed to implement continuing care</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PRESENTATION</dc:title>
  <dc:creator>MAB</dc:creator>
  <cp:lastModifiedBy>Kevin</cp:lastModifiedBy>
  <cp:revision>9</cp:revision>
  <dcterms:created xsi:type="dcterms:W3CDTF">2020-10-30T17:25:11Z</dcterms:created>
  <dcterms:modified xsi:type="dcterms:W3CDTF">2020-10-31T07:00:04Z</dcterms:modified>
</cp:coreProperties>
</file>